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jpg" ContentType="image/jpeg"/>
  <Default Extension="m4a" ContentType="audi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Slides/notesSlide1.xml" ContentType="application/vnd.openxmlformats-officedocument.presentationml.notes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0275213" cy="42767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FEFF"/>
    <a:srgbClr val="ABFDFF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5827"/>
  </p:normalViewPr>
  <p:slideViewPr>
    <p:cSldViewPr snapToGrid="0" snapToObjects="1">
      <p:cViewPr varScale="1">
        <p:scale>
          <a:sx n="14" d="100"/>
          <a:sy n="14" d="100"/>
        </p:scale>
        <p:origin x="1944" y="1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3" /><Relationship Type="http://schemas.openxmlformats.org/officeDocument/2006/relationships/tableStyles" Target="/ppt/tableStyles.xml" Id="rId7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6" /><Relationship Type="http://schemas.openxmlformats.org/officeDocument/2006/relationships/viewProps" Target="/ppt/viewProps.xml" Id="rId5" /><Relationship Type="http://schemas.openxmlformats.org/officeDocument/2006/relationships/presProps" Target="/ppt/presProps.xml" Id="rId4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3070F-DD6A-4571-80F7-0DE62FAC548C}" type="datetimeFigureOut">
              <a:rPr lang="en-GB" smtClean="0"/>
              <a:t>30/12/2024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6800" y="1143000"/>
            <a:ext cx="218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40AB8-EC3E-4331-AC76-1E114BC67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545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40AB8-EC3E-4331-AC76-1E114BC6758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885257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6" y="6999182"/>
            <a:ext cx="25733930" cy="14889339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6" y="22462710"/>
            <a:ext cx="22706411" cy="10325516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673" indent="0" algn="ctr">
              <a:buNone/>
              <a:defRPr sz="6621"/>
            </a:lvl2pPr>
            <a:lvl3pPr marL="3027349" indent="0" algn="ctr">
              <a:buNone/>
              <a:defRPr sz="5959"/>
            </a:lvl3pPr>
            <a:lvl4pPr marL="4541022" indent="0" algn="ctr">
              <a:buNone/>
              <a:defRPr sz="5296"/>
            </a:lvl4pPr>
            <a:lvl5pPr marL="6054697" indent="0" algn="ctr">
              <a:buNone/>
              <a:defRPr sz="5296"/>
            </a:lvl5pPr>
            <a:lvl6pPr marL="7568370" indent="0" algn="ctr">
              <a:buNone/>
              <a:defRPr sz="5296"/>
            </a:lvl6pPr>
            <a:lvl7pPr marL="9082046" indent="0" algn="ctr">
              <a:buNone/>
              <a:defRPr sz="5296"/>
            </a:lvl7pPr>
            <a:lvl8pPr marL="10595718" indent="0" algn="ctr">
              <a:buNone/>
              <a:defRPr sz="5296"/>
            </a:lvl8pPr>
            <a:lvl9pPr marL="12109394" indent="0" algn="ctr">
              <a:buNone/>
              <a:defRPr sz="529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6885B-18FD-AF4F-B741-4068379D62E8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B74C-0E6B-F94A-B0A1-83CE890DF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90208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6" y="2276971"/>
            <a:ext cx="26112370" cy="82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6" y="11384804"/>
            <a:ext cx="26112370" cy="27135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3" y="39638914"/>
            <a:ext cx="6811923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6885B-18FD-AF4F-B741-4068379D62E8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6" y="39638914"/>
            <a:ext cx="10217883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70" y="39638914"/>
            <a:ext cx="6811923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0B74C-0E6B-F94A-B0A1-83CE890DF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549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</p:sldLayoutIdLst>
  <p:txStyles>
    <p:titleStyle>
      <a:lvl1pPr algn="l" defTabSz="3027349" rtl="0" eaLnBrk="1" latinLnBrk="0" hangingPunct="1">
        <a:lnSpc>
          <a:spcPct val="90000"/>
        </a:lnSpc>
        <a:spcBef>
          <a:spcPct val="0"/>
        </a:spcBef>
        <a:buNone/>
        <a:defRPr sz="145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38" indent="-756838" algn="l" defTabSz="3027349" rtl="0" eaLnBrk="1" latinLnBrk="0" hangingPunct="1">
        <a:lnSpc>
          <a:spcPct val="90000"/>
        </a:lnSpc>
        <a:spcBef>
          <a:spcPts val="3312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510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186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6621" kern="1200">
          <a:solidFill>
            <a:schemeClr val="tx1"/>
          </a:solidFill>
          <a:latin typeface="+mn-lt"/>
          <a:ea typeface="+mn-ea"/>
          <a:cs typeface="+mn-cs"/>
        </a:defRPr>
      </a:lvl3pPr>
      <a:lvl4pPr marL="5297859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4pPr>
      <a:lvl5pPr marL="6811534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5pPr>
      <a:lvl6pPr marL="8325208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6pPr>
      <a:lvl7pPr marL="9838883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7pPr>
      <a:lvl8pPr marL="11352556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8pPr>
      <a:lvl9pPr marL="12866232" indent="-756838" algn="l" defTabSz="3027349" rtl="0" eaLnBrk="1" latinLnBrk="0" hangingPunct="1">
        <a:lnSpc>
          <a:spcPct val="90000"/>
        </a:lnSpc>
        <a:spcBef>
          <a:spcPts val="1656"/>
        </a:spcBef>
        <a:buFont typeface="Arial" panose="020B0604020202020204" pitchFamily="34" charset="0"/>
        <a:buChar char="•"/>
        <a:defRPr sz="595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1pPr>
      <a:lvl2pPr marL="1513673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2pPr>
      <a:lvl3pPr marL="3027349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3pPr>
      <a:lvl4pPr marL="4541022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4pPr>
      <a:lvl5pPr marL="6054697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5pPr>
      <a:lvl6pPr marL="7568370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6pPr>
      <a:lvl7pPr marL="9082046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7pPr>
      <a:lvl8pPr marL="10595718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8pPr>
      <a:lvl9pPr marL="12109394" algn="l" defTabSz="3027349" rtl="0" eaLnBrk="1" latinLnBrk="0" hangingPunct="1">
        <a:defRPr sz="59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4.png" Id="rId8" /><Relationship Type="http://schemas.openxmlformats.org/officeDocument/2006/relationships/slideLayout" Target="/ppt/slideLayouts/slideLayout1.xml" Id="rId3" /><Relationship Type="http://schemas.openxmlformats.org/officeDocument/2006/relationships/image" Target="/ppt/media/image3.png" Id="rId7" /><Relationship Type="http://schemas.openxmlformats.org/officeDocument/2006/relationships/image" Target="/ppt/media/image2.png" Id="rId6" /><Relationship Type="http://schemas.openxmlformats.org/officeDocument/2006/relationships/image" Target="/ppt/media/image7.png" Id="rId11" /><Relationship Type="http://schemas.openxmlformats.org/officeDocument/2006/relationships/image" Target="/ppt/media/image1.jpg" Id="rId5" /><Relationship Type="http://schemas.openxmlformats.org/officeDocument/2006/relationships/image" Target="/ppt/media/image6.PNG" Id="rId10" /><Relationship Type="http://schemas.openxmlformats.org/officeDocument/2006/relationships/notesSlide" Target="/ppt/notesSlides/notesSlide1.xml" Id="rId4" /><Relationship Type="http://schemas.openxmlformats.org/officeDocument/2006/relationships/image" Target="/ppt/media/image5.PNG" Id="rId9" /><Relationship Type="http://schemas.openxmlformats.org/officeDocument/2006/relationships/audio" Target="/ppt/media/media1.m4a" Id="rId2" /><Relationship Type="http://schemas.microsoft.com/office/2007/relationships/media" Target="/ppt/media/media1.m4a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CEF4BD-C6BE-7517-3597-62C2EB1BB4DD}"/>
              </a:ext>
            </a:extLst>
          </p:cNvPr>
          <p:cNvSpPr/>
          <p:nvPr/>
        </p:nvSpPr>
        <p:spPr>
          <a:xfrm>
            <a:off x="-7767716" y="-2013853"/>
            <a:ext cx="863080" cy="863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98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EC3AA4-A288-87EE-7C3B-34660806FB9E}"/>
              </a:ext>
            </a:extLst>
          </p:cNvPr>
          <p:cNvGrpSpPr/>
          <p:nvPr/>
        </p:nvGrpSpPr>
        <p:grpSpPr>
          <a:xfrm>
            <a:off x="2" y="3618"/>
            <a:ext cx="30300561" cy="6258095"/>
            <a:chOff x="-900117" y="-1176670"/>
            <a:chExt cx="32102292" cy="5247992"/>
          </a:xfrm>
        </p:grpSpPr>
        <p:pic>
          <p:nvPicPr>
            <p:cNvPr id="6" name="Picture 5" descr="Graphical user interface, application&#10;&#10;Description automatically generated with medium confidence">
              <a:extLst>
                <a:ext uri="{FF2B5EF4-FFF2-40B4-BE49-F238E27FC236}">
                  <a16:creationId xmlns:a16="http://schemas.microsoft.com/office/drawing/2014/main" id="{773E268E-410D-7ED8-D806-1CB52B15F8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r="45000" b="-8775"/>
            <a:stretch/>
          </p:blipFill>
          <p:spPr>
            <a:xfrm>
              <a:off x="-900117" y="-1176670"/>
              <a:ext cx="11277600" cy="5247992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1BB4F59-1D4B-8252-E8E7-43367DCE616A}"/>
                </a:ext>
              </a:extLst>
            </p:cNvPr>
            <p:cNvSpPr/>
            <p:nvPr/>
          </p:nvSpPr>
          <p:spPr>
            <a:xfrm>
              <a:off x="10660027" y="-1176670"/>
              <a:ext cx="20542148" cy="4956916"/>
            </a:xfrm>
            <a:prstGeom prst="rect">
              <a:avLst/>
            </a:prstGeom>
            <a:solidFill>
              <a:srgbClr val="0091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  <a:p>
              <a:pPr algn="ctr"/>
              <a:endParaRPr lang="en-US" sz="7999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02F3D170-A62C-4E4B-59BF-84945EB29CE3}"/>
                </a:ext>
              </a:extLst>
            </p:cNvPr>
            <p:cNvSpPr/>
            <p:nvPr/>
          </p:nvSpPr>
          <p:spPr>
            <a:xfrm>
              <a:off x="8513129" y="-1176670"/>
              <a:ext cx="2146898" cy="4876800"/>
            </a:xfrm>
            <a:custGeom>
              <a:avLst/>
              <a:gdLst>
                <a:gd name="connsiteX0" fmla="*/ 0 w 2791326"/>
                <a:gd name="connsiteY0" fmla="*/ 16042 h 4876800"/>
                <a:gd name="connsiteX1" fmla="*/ 2791326 w 2791326"/>
                <a:gd name="connsiteY1" fmla="*/ 4876800 h 4876800"/>
                <a:gd name="connsiteX2" fmla="*/ 2791326 w 2791326"/>
                <a:gd name="connsiteY2" fmla="*/ 4876800 h 4876800"/>
                <a:gd name="connsiteX3" fmla="*/ 2791326 w 2791326"/>
                <a:gd name="connsiteY3" fmla="*/ 0 h 4876800"/>
                <a:gd name="connsiteX4" fmla="*/ 0 w 2791326"/>
                <a:gd name="connsiteY4" fmla="*/ 16042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326" h="4876800">
                  <a:moveTo>
                    <a:pt x="0" y="16042"/>
                  </a:moveTo>
                  <a:lnTo>
                    <a:pt x="2791326" y="4876800"/>
                  </a:lnTo>
                  <a:lnTo>
                    <a:pt x="2791326" y="4876800"/>
                  </a:lnTo>
                  <a:lnTo>
                    <a:pt x="2791326" y="0"/>
                  </a:lnTo>
                  <a:lnTo>
                    <a:pt x="0" y="16042"/>
                  </a:lnTo>
                  <a:close/>
                </a:path>
              </a:pathLst>
            </a:custGeom>
            <a:solidFill>
              <a:srgbClr val="0091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98"/>
            </a:p>
          </p:txBody>
        </p:sp>
      </p:grpSp>
      <p:pic>
        <p:nvPicPr>
          <p:cNvPr id="18" name="Picture 17" descr="Logo, company name&#10;&#10;Description automatically generated">
            <a:extLst>
              <a:ext uri="{FF2B5EF4-FFF2-40B4-BE49-F238E27FC236}">
                <a16:creationId xmlns:a16="http://schemas.microsoft.com/office/drawing/2014/main" id="{9169AAF6-95EB-7119-BE29-3D63DEFDD0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58689" y="40781198"/>
            <a:ext cx="2615729" cy="1788046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C481417F-C77F-25A1-9252-E06419A825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74417" y="40426183"/>
            <a:ext cx="4262789" cy="225154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93D9B2-0E74-A124-E6FB-A60A4A63B5CA}"/>
              </a:ext>
            </a:extLst>
          </p:cNvPr>
          <p:cNvSpPr txBox="1"/>
          <p:nvPr/>
        </p:nvSpPr>
        <p:spPr>
          <a:xfrm>
            <a:off x="3851609" y="39025553"/>
            <a:ext cx="290464" cy="3536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98" dirty="0"/>
              <a:t>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4BAF5D-C596-2FEC-1E49-31A2683EAF9D}"/>
              </a:ext>
            </a:extLst>
          </p:cNvPr>
          <p:cNvSpPr txBox="1"/>
          <p:nvPr/>
        </p:nvSpPr>
        <p:spPr>
          <a:xfrm>
            <a:off x="138006" y="40583190"/>
            <a:ext cx="21792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This poster was produced as part of the UK MS Register </a:t>
            </a:r>
            <a:r>
              <a:rPr lang="en-US" sz="3600" i="1" dirty="0" err="1">
                <a:latin typeface="Arial" panose="020B0604020202020204" pitchFamily="34" charset="0"/>
                <a:cs typeface="Arial" panose="020B0604020202020204" pitchFamily="34" charset="0"/>
              </a:rPr>
              <a:t>Datathon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. The participants received four hours of lectures on R and worked in groups, using UK MS Register data. </a:t>
            </a:r>
            <a:b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The Authors have no conflicts of interest to declare on the production of this poster.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983D98-F7CF-4085-91F6-06A7B567800C}"/>
              </a:ext>
            </a:extLst>
          </p:cNvPr>
          <p:cNvSpPr/>
          <p:nvPr/>
        </p:nvSpPr>
        <p:spPr>
          <a:xfrm>
            <a:off x="3469657" y="10755676"/>
            <a:ext cx="43154" cy="431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8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2AC8AAB-5942-4358-BC8A-2EAD624EC327}"/>
              </a:ext>
            </a:extLst>
          </p:cNvPr>
          <p:cNvSpPr/>
          <p:nvPr/>
        </p:nvSpPr>
        <p:spPr>
          <a:xfrm>
            <a:off x="207008" y="5819074"/>
            <a:ext cx="14285483" cy="7041781"/>
          </a:xfrm>
          <a:prstGeom prst="roundRect">
            <a:avLst/>
          </a:prstGeom>
          <a:solidFill>
            <a:srgbClr val="D9FEFF"/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7999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9A05971-5342-44BA-BE26-7CE01348DD22}"/>
              </a:ext>
            </a:extLst>
          </p:cNvPr>
          <p:cNvSpPr/>
          <p:nvPr/>
        </p:nvSpPr>
        <p:spPr>
          <a:xfrm>
            <a:off x="207008" y="13209507"/>
            <a:ext cx="13823467" cy="10822563"/>
          </a:xfrm>
          <a:prstGeom prst="roundRect">
            <a:avLst/>
          </a:prstGeom>
          <a:solidFill>
            <a:srgbClr val="D9FEFF"/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8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327D42A-62D8-46AD-979C-D3059C35CBC3}"/>
              </a:ext>
            </a:extLst>
          </p:cNvPr>
          <p:cNvSpPr/>
          <p:nvPr/>
        </p:nvSpPr>
        <p:spPr>
          <a:xfrm>
            <a:off x="2" y="33961561"/>
            <a:ext cx="30300561" cy="6287116"/>
          </a:xfrm>
          <a:prstGeom prst="roundRect">
            <a:avLst/>
          </a:prstGeom>
          <a:solidFill>
            <a:srgbClr val="D9FEFF"/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8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59D539F-F7F5-4A46-8BE5-AC9905E07F27}"/>
              </a:ext>
            </a:extLst>
          </p:cNvPr>
          <p:cNvSpPr/>
          <p:nvPr/>
        </p:nvSpPr>
        <p:spPr>
          <a:xfrm>
            <a:off x="14826135" y="5914612"/>
            <a:ext cx="15378299" cy="1116074"/>
          </a:xfrm>
          <a:prstGeom prst="roundRect">
            <a:avLst/>
          </a:prstGeom>
          <a:solidFill>
            <a:srgbClr val="D9FEFF"/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8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D4CC2F-AB54-43FC-BE91-764D0C386E96}"/>
              </a:ext>
            </a:extLst>
          </p:cNvPr>
          <p:cNvSpPr txBox="1"/>
          <p:nvPr/>
        </p:nvSpPr>
        <p:spPr>
          <a:xfrm>
            <a:off x="14906503" y="5785477"/>
            <a:ext cx="11186161" cy="1323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999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234AB8-6E77-4D93-9D61-888DE571F0EB}"/>
              </a:ext>
            </a:extLst>
          </p:cNvPr>
          <p:cNvSpPr txBox="1"/>
          <p:nvPr/>
        </p:nvSpPr>
        <p:spPr>
          <a:xfrm>
            <a:off x="1531982" y="34075034"/>
            <a:ext cx="14423487" cy="1323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999" b="1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403D29-A9FE-F8D3-FDF4-EFCFE52E7B1A}"/>
              </a:ext>
            </a:extLst>
          </p:cNvPr>
          <p:cNvSpPr txBox="1"/>
          <p:nvPr/>
        </p:nvSpPr>
        <p:spPr>
          <a:xfrm>
            <a:off x="10644651" y="1205078"/>
            <a:ext cx="19103039" cy="501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7999" b="1" dirty="0">
                <a:latin typeface="Arial" panose="020B0604020202020204" pitchFamily="34" charset="0"/>
                <a:cs typeface="Arial" panose="020B0604020202020204" pitchFamily="34" charset="0"/>
              </a:rPr>
              <a:t>Exploring the relationship between early MS symptoms and psychological symptoms.</a:t>
            </a:r>
          </a:p>
          <a:p>
            <a:pPr algn="ctr"/>
            <a:endParaRPr lang="en-GB" sz="7999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1825E-2149-9440-911F-3B9C3B7A3F4F}"/>
              </a:ext>
            </a:extLst>
          </p:cNvPr>
          <p:cNvSpPr txBox="1"/>
          <p:nvPr/>
        </p:nvSpPr>
        <p:spPr>
          <a:xfrm>
            <a:off x="984179" y="5820220"/>
            <a:ext cx="10615084" cy="1323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999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3109E5-0FEC-1588-74C5-A492DA7A43E5}"/>
              </a:ext>
            </a:extLst>
          </p:cNvPr>
          <p:cNvSpPr txBox="1"/>
          <p:nvPr/>
        </p:nvSpPr>
        <p:spPr>
          <a:xfrm>
            <a:off x="414014" y="7073117"/>
            <a:ext cx="14285483" cy="632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significant incidence and prevalence of psychological symptoms have been reported in patients with early-onset MS symptoms.</a:t>
            </a:r>
          </a:p>
          <a:p>
            <a:pPr marL="342882" indent="-342882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Depression and Anxiety are common psychological symptoms in MS even before diagnosis. </a:t>
            </a:r>
          </a:p>
          <a:p>
            <a:pPr marL="342882" indent="-342882">
              <a:lnSpc>
                <a:spcPct val="115000"/>
              </a:lnSpc>
              <a:spcAft>
                <a:spcPts val="801"/>
              </a:spcAft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These two symptoms have a remarkable frequency in MS and could influence the progression of MS. </a:t>
            </a:r>
          </a:p>
          <a:p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ACF8C4-2625-D158-837E-2768B1B2C844}"/>
              </a:ext>
            </a:extLst>
          </p:cNvPr>
          <p:cNvSpPr txBox="1"/>
          <p:nvPr/>
        </p:nvSpPr>
        <p:spPr>
          <a:xfrm>
            <a:off x="1306410" y="13145184"/>
            <a:ext cx="10621107" cy="1323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999" b="1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4B935E-E362-5466-5AEB-15663062695E}"/>
              </a:ext>
            </a:extLst>
          </p:cNvPr>
          <p:cNvSpPr txBox="1"/>
          <p:nvPr/>
        </p:nvSpPr>
        <p:spPr>
          <a:xfrm>
            <a:off x="984181" y="14441158"/>
            <a:ext cx="13046296" cy="10216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longitudinal cohort was selected from the UKMSR that includes the population's demographics and symptoms.</a:t>
            </a:r>
          </a:p>
          <a:p>
            <a:pPr marL="342882" indent="-342882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Anxiety and depression were measured using the Hospital Anxiety and Depression Scale (HADS). HADS total score ranges from 0 – 21 and stratified into ‘Normal’ (0-8), ‘Borderline’ (8-13), and ‘Abnormal’ (14-21). </a:t>
            </a:r>
          </a:p>
          <a:p>
            <a:pPr marL="342882" indent="-342882">
              <a:lnSpc>
                <a:spcPct val="115000"/>
              </a:lnSpc>
              <a:spcAft>
                <a:spcPts val="801"/>
              </a:spcAft>
              <a:buFont typeface="Symbol" panose="05050102010706020507" pitchFamily="18" charset="2"/>
              <a:buChar char=""/>
            </a:pPr>
            <a:r>
              <a:rPr lang="en-GB" sz="4400" kern="1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Statistical analysis was performed using R.  The sample and summarised data were described using descriptive statistics (mean and standard deviation).</a:t>
            </a:r>
          </a:p>
          <a:p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Picture 32" descr="A graph of a depression sum&#10;&#10;Description automatically generated">
            <a:extLst>
              <a:ext uri="{FF2B5EF4-FFF2-40B4-BE49-F238E27FC236}">
                <a16:creationId xmlns:a16="http://schemas.microsoft.com/office/drawing/2014/main" id="{FCEC8C4D-F567-836B-7F51-DCA0CD9809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014" y="24397987"/>
            <a:ext cx="14078477" cy="9386068"/>
          </a:xfrm>
          <a:prstGeom prst="rect">
            <a:avLst/>
          </a:prstGeom>
        </p:spPr>
      </p:pic>
      <p:pic>
        <p:nvPicPr>
          <p:cNvPr id="35" name="Picture 34" descr="A screenshot of a computer&#10;&#10;Description automatically generated">
            <a:extLst>
              <a:ext uri="{FF2B5EF4-FFF2-40B4-BE49-F238E27FC236}">
                <a16:creationId xmlns:a16="http://schemas.microsoft.com/office/drawing/2014/main" id="{F317DE11-CF3E-89C4-FA45-4B51FC9EC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928737" y="7641309"/>
            <a:ext cx="14841187" cy="12423153"/>
          </a:xfrm>
          <a:prstGeom prst="rect">
            <a:avLst/>
          </a:prstGeom>
        </p:spPr>
      </p:pic>
      <p:pic>
        <p:nvPicPr>
          <p:cNvPr id="37" name="Picture 36" descr="A screenshot of a computer&#10;&#10;Description automatically generated">
            <a:extLst>
              <a:ext uri="{FF2B5EF4-FFF2-40B4-BE49-F238E27FC236}">
                <a16:creationId xmlns:a16="http://schemas.microsoft.com/office/drawing/2014/main" id="{948F3209-CB04-7C65-4A44-B80972242B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906503" y="20241968"/>
            <a:ext cx="15297931" cy="13611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F74B1A-968A-CA1B-9BC7-16A1201DC6C8}"/>
              </a:ext>
            </a:extLst>
          </p:cNvPr>
          <p:cNvSpPr txBox="1"/>
          <p:nvPr/>
        </p:nvSpPr>
        <p:spPr>
          <a:xfrm>
            <a:off x="855945" y="35213409"/>
            <a:ext cx="2113670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4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Onset Age decreases with higher levels of anxiety and depression. There is a progression from normal to abnormal anxiety and depression levels as the onset age decreases. Additionally, earlier MS onset is associated with higher anxiety/depression severity.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4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Furthermore, physical MS symptoms were more prevalent in patients with severe anxiety and depression. Also, longer duration was associated with higher depression and anxiety severity.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GB" sz="4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GB" sz="4800" dirty="0"/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3C3A436F-CF21-BA28-75E4-9130A5DFCC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439922" t="-1439922" r="-1439922" b="-1439922"/>
          <a:stretch>
            <a:fillRect/>
          </a:stretch>
        </p:blipFill>
        <p:spPr>
          <a:xfrm>
            <a:off x="20829346" y="33321383"/>
            <a:ext cx="9082564" cy="908256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3238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239"/>
    </mc:Choice>
    <mc:Fallback>
      <p:transition spd="slow" advTm="167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1372</TotalTime>
  <Words>272</Words>
  <Application>Microsoft Office PowerPoint</Application>
  <PresentationFormat>Custom</PresentationFormat>
  <Paragraphs>17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Symbol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Tuite-Dalton</dc:creator>
  <cp:lastModifiedBy>amobiamarachi05@gmail.com</cp:lastModifiedBy>
  <cp:revision>10</cp:revision>
  <dcterms:created xsi:type="dcterms:W3CDTF">2022-07-06T09:32:58Z</dcterms:created>
  <dcterms:modified xsi:type="dcterms:W3CDTF">2024-12-30T02:36:30Z</dcterms:modified>
</cp:coreProperties>
</file>

<file path=docProps/thumbnail.jpeg>
</file>